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Налог на прибыль (6173,00 тыс. руб.)</c:v>
                </c:pt>
                <c:pt idx="1">
                  <c:v>Налог на совокупный доход (28,3 тыс. руб.)</c:v>
                </c:pt>
                <c:pt idx="2">
                  <c:v>Налог на имущество физических лиц (469,0 тыс. руб.)</c:v>
                </c:pt>
                <c:pt idx="3">
                  <c:v>Земельный налог (343,0 тыс. руб.)</c:v>
                </c:pt>
                <c:pt idx="4">
                  <c:v>Государственная пошлина (240,0 тыс. руб.)</c:v>
                </c:pt>
                <c:pt idx="5">
                  <c:v>Доходы от использования имущества, находящегося в муницпальной собственности (724,9 тыс. руб.)</c:v>
                </c:pt>
                <c:pt idx="6">
                  <c:v>Доходы от продажи материальных и нематерильльных активов (15,0 тыс. руб.)</c:v>
                </c:pt>
                <c:pt idx="7">
                  <c:v>Дотации (53156,8 тыс. руб.)</c:v>
                </c:pt>
                <c:pt idx="8">
                  <c:v>Субсидии (5765,8 тыс. руб.)</c:v>
                </c:pt>
                <c:pt idx="9">
                  <c:v>Субвенции (640,0 тыс. руб.)</c:v>
                </c:pt>
                <c:pt idx="10">
                  <c:v>Прочие безвозмездные поступления (15497,1 тыс. руб.)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6173</c:v>
                </c:pt>
                <c:pt idx="1">
                  <c:v>28.3</c:v>
                </c:pt>
                <c:pt idx="2">
                  <c:v>469</c:v>
                </c:pt>
                <c:pt idx="3">
                  <c:v>343</c:v>
                </c:pt>
                <c:pt idx="4">
                  <c:v>240</c:v>
                </c:pt>
                <c:pt idx="5">
                  <c:v>724.9</c:v>
                </c:pt>
                <c:pt idx="6">
                  <c:v>15</c:v>
                </c:pt>
                <c:pt idx="7">
                  <c:v>53156.800000000003</c:v>
                </c:pt>
                <c:pt idx="8">
                  <c:v>5765.8</c:v>
                </c:pt>
                <c:pt idx="9">
                  <c:v>640</c:v>
                </c:pt>
                <c:pt idx="10">
                  <c:v>15497.1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2.4644575010791168E-2"/>
          <c:y val="0.14813429820928989"/>
          <c:w val="0.52424400476449795"/>
          <c:h val="0.51964301946248392"/>
        </c:manualLayout>
      </c:layout>
      <c:overlay val="0"/>
      <c:txPr>
        <a:bodyPr/>
        <a:lstStyle/>
        <a:p>
          <a:pPr>
            <a:defRPr sz="80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/>
      <c:lineChart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marker>
            <c:symbol val="none"/>
          </c:marker>
          <c:cat>
            <c:strRef>
              <c:f>Лист1!$A$2:$A$12</c:f>
              <c:strCache>
                <c:ptCount val="11"/>
                <c:pt idx="0">
                  <c:v>Налог на прибыль</c:v>
                </c:pt>
                <c:pt idx="1">
                  <c:v>Налог на совокупный доход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муницпальной собственности</c:v>
                </c:pt>
                <c:pt idx="6">
                  <c:v>Доходы от продажи материальных и нематерильльных активов</c:v>
                </c:pt>
                <c:pt idx="7">
                  <c:v>Дотации</c:v>
                </c:pt>
                <c:pt idx="8">
                  <c:v>Субсидии</c:v>
                </c:pt>
                <c:pt idx="9">
                  <c:v>Субвенции</c:v>
                </c:pt>
                <c:pt idx="10">
                  <c:v>Прочие безвозмездные поступления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62.1</c:v>
                </c:pt>
                <c:pt idx="1">
                  <c:v>150.9</c:v>
                </c:pt>
                <c:pt idx="2">
                  <c:v>38</c:v>
                </c:pt>
                <c:pt idx="3">
                  <c:v>76.599999999999994</c:v>
                </c:pt>
                <c:pt idx="4">
                  <c:v>59</c:v>
                </c:pt>
                <c:pt idx="5">
                  <c:v>94</c:v>
                </c:pt>
                <c:pt idx="6">
                  <c:v>130</c:v>
                </c:pt>
                <c:pt idx="7">
                  <c:v>80.2</c:v>
                </c:pt>
                <c:pt idx="8">
                  <c:v>18.03</c:v>
                </c:pt>
                <c:pt idx="9">
                  <c:v>96</c:v>
                </c:pt>
                <c:pt idx="10">
                  <c:v>73.7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marker val="1"/>
        <c:smooth val="0"/>
        <c:axId val="91210496"/>
        <c:axId val="91212032"/>
      </c:lineChart>
      <c:catAx>
        <c:axId val="912104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91212032"/>
        <c:crosses val="autoZero"/>
        <c:auto val="1"/>
        <c:lblAlgn val="ctr"/>
        <c:lblOffset val="100"/>
        <c:noMultiLvlLbl val="1"/>
      </c:catAx>
      <c:valAx>
        <c:axId val="91212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2104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800" kern="3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>
        <c:manualLayout>
          <c:xMode val="edge"/>
          <c:yMode val="edge"/>
          <c:x val="0.25886576061039579"/>
          <c:y val="2.0695532861084089E-2"/>
        </c:manualLayout>
      </c:layout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Лист1!$A$2:$A$22</c:f>
              <c:strCache>
                <c:ptCount val="21"/>
                <c:pt idx="0">
                  <c:v>Функционирование высшего должностного лица субъекта Российской Федерации и муниципального образования (1546,10 тыс. руб.)</c:v>
                </c:pt>
                <c:pt idx="1">
                  <c:v>Функционирование Правительства Российской Федерации, высших исполнительных органов субъектов Российской Федерации местных администраций (18328,20 тыс. руб.)</c:v>
                </c:pt>
                <c:pt idx="2">
                  <c:v>Резервные фонды (2,00 тыс. руб.)</c:v>
                </c:pt>
                <c:pt idx="3">
                  <c:v>Проведение референдумов и выборов (800,00 тыс. руб.)</c:v>
                </c:pt>
                <c:pt idx="4">
                  <c:v>Муниципальное казенное учреждение "Хозяйсвенно-эксплуатационная служба сп.Саранпауль" (7727,60 тыс. руб.)</c:v>
                </c:pt>
                <c:pt idx="5">
                  <c:v>Другие общегосударственные вопросы (388,20 тыс. руб.)</c:v>
                </c:pt>
                <c:pt idx="6">
                  <c:v>Национальная оборона (540,00 тыс. руб.)</c:v>
                </c:pt>
                <c:pt idx="7">
                  <c:v>Государственная регистрация актов гражданского состояния (100,50 тыс. руб.)</c:v>
                </c:pt>
                <c:pt idx="8">
                  <c:v>Защита населения и территорий от чрезвычайных ситуаций природного и техногенного характера, гражданская оборона (804,60 тыс.руб.)</c:v>
                </c:pt>
                <c:pt idx="9">
                  <c:v>Общеэкономические вопросы: содействие занятости населения (2455,20 тыс.руб.)</c:v>
                </c:pt>
                <c:pt idx="10">
                  <c:v>Транспорт (571,70 тыс. руб.)</c:v>
                </c:pt>
                <c:pt idx="11">
                  <c:v>Дорожное хозяйство (1772,00 тыс. руб.)</c:v>
                </c:pt>
                <c:pt idx="12">
                  <c:v>Связь и информатика (332,40 тыс. руб.)</c:v>
                </c:pt>
                <c:pt idx="13">
                  <c:v>Жилищно-коммунальное хозяйство (23331,60 тыс. руб.)</c:v>
                </c:pt>
                <c:pt idx="14">
                  <c:v>Муниципальное казенное учреждение "Культурно-досуговый центр сп.Саранпауль" (12518,20 тыс.руб.)</c:v>
                </c:pt>
                <c:pt idx="15">
                  <c:v>Муниципальное казенное учреждение "Саранпаульский музей" (7113,50 тыс руб.)</c:v>
                </c:pt>
                <c:pt idx="16">
                  <c:v>Библиотека (3787,10 тыс. руб.)</c:v>
                </c:pt>
                <c:pt idx="17">
                  <c:v>Прочие расходы по культуре (254,55 тыс. руб.)</c:v>
                </c:pt>
                <c:pt idx="18">
                  <c:v>Социальная политика (130,00 тыс. руб.)</c:v>
                </c:pt>
                <c:pt idx="19">
                  <c:v>Физическая культура и спорт (1494,60 тыс. руб.)</c:v>
                </c:pt>
                <c:pt idx="20">
                  <c:v>Межбюджетные трансферты общего характера бюджетам субъектов Российской Федерации и муниципальных образований (92,49 тыс. руб.)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1546.1</c:v>
                </c:pt>
                <c:pt idx="1">
                  <c:v>18328.2</c:v>
                </c:pt>
                <c:pt idx="2">
                  <c:v>2</c:v>
                </c:pt>
                <c:pt idx="3">
                  <c:v>800</c:v>
                </c:pt>
                <c:pt idx="4">
                  <c:v>7727.6</c:v>
                </c:pt>
                <c:pt idx="5">
                  <c:v>388.2</c:v>
                </c:pt>
                <c:pt idx="6">
                  <c:v>540</c:v>
                </c:pt>
                <c:pt idx="7">
                  <c:v>100.5</c:v>
                </c:pt>
                <c:pt idx="8">
                  <c:v>804.6</c:v>
                </c:pt>
                <c:pt idx="9">
                  <c:v>2455.1999999999998</c:v>
                </c:pt>
                <c:pt idx="10">
                  <c:v>571.70000000000005</c:v>
                </c:pt>
                <c:pt idx="11">
                  <c:v>1772</c:v>
                </c:pt>
                <c:pt idx="12">
                  <c:v>332.4</c:v>
                </c:pt>
                <c:pt idx="13">
                  <c:v>23331.599999999999</c:v>
                </c:pt>
                <c:pt idx="14">
                  <c:v>12518.2</c:v>
                </c:pt>
                <c:pt idx="15">
                  <c:v>7113.5</c:v>
                </c:pt>
                <c:pt idx="16">
                  <c:v>3787.1</c:v>
                </c:pt>
                <c:pt idx="17">
                  <c:v>254.55</c:v>
                </c:pt>
                <c:pt idx="18">
                  <c:v>130</c:v>
                </c:pt>
                <c:pt idx="19">
                  <c:v>1494.6</c:v>
                </c:pt>
                <c:pt idx="20">
                  <c:v>92.49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684203624225088"/>
          <c:y val="1.0281497270199466E-2"/>
          <c:w val="0.36407355746304243"/>
          <c:h val="0.98971850272980055"/>
        </c:manualLayout>
      </c:layout>
      <c:overlay val="0"/>
      <c:txPr>
        <a:bodyPr/>
        <a:lstStyle/>
        <a:p>
          <a:pPr>
            <a:defRPr sz="800" kern="500" cap="small" spc="-100" normalizeH="0" baseline="80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/>
      <c:lineChart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marker>
            <c:symbol val="none"/>
          </c:marker>
          <c:cat>
            <c:strRef>
              <c:f>Лист1!$A$2:$A$22</c:f>
              <c:strCache>
                <c:ptCount val="21"/>
                <c:pt idx="0">
                  <c:v>Функционирование высшего должностного лица субъекта Российской Федерации и муниципального образования</c:v>
                </c:pt>
                <c:pt idx="1">
                  <c:v>Функционирование Правительства Российской Федерации, высших исполнительных органов субъектов Российской Федерации местных администраций</c:v>
                </c:pt>
                <c:pt idx="2">
                  <c:v>Резервные фонды</c:v>
                </c:pt>
                <c:pt idx="3">
                  <c:v>Проведение выборов и референдумов</c:v>
                </c:pt>
                <c:pt idx="4">
                  <c:v>Муниципальное казенное учреждение "Хозяйсвенно-эксплуатационная служба сп.Саранпауль"</c:v>
                </c:pt>
                <c:pt idx="5">
                  <c:v>Другие общегосударственные вопросы </c:v>
                </c:pt>
                <c:pt idx="6">
                  <c:v>Национальная оборона</c:v>
                </c:pt>
                <c:pt idx="7">
                  <c:v>Государственная регистрация актов гражданского состояния</c:v>
                </c:pt>
                <c:pt idx="8">
                  <c:v>Защита населения и территорий от чрезвычайных ситуаций природного и техногенного характера, гражданская оборона</c:v>
                </c:pt>
                <c:pt idx="9">
                  <c:v>Общеэкономические вопросы</c:v>
                </c:pt>
                <c:pt idx="10">
                  <c:v>Транспорт </c:v>
                </c:pt>
                <c:pt idx="11">
                  <c:v>Дорожное хозяйство</c:v>
                </c:pt>
                <c:pt idx="12">
                  <c:v>Связь и информатика</c:v>
                </c:pt>
                <c:pt idx="13">
                  <c:v>Жилищно-коммунальное хозяйство</c:v>
                </c:pt>
                <c:pt idx="14">
                  <c:v>Муниципальное казенное учреждение "Культурно-досуговый центр сп.Саранпауль"</c:v>
                </c:pt>
                <c:pt idx="15">
                  <c:v>Муниципальное казенное учреждение "Саранпаульский музей"</c:v>
                </c:pt>
                <c:pt idx="16">
                  <c:v>Библиотека</c:v>
                </c:pt>
                <c:pt idx="17">
                  <c:v>Прочие расходы по культуре</c:v>
                </c:pt>
                <c:pt idx="18">
                  <c:v>Социальная политика</c:v>
                </c:pt>
                <c:pt idx="19">
                  <c:v>Физическая культура и спорт</c:v>
                </c:pt>
                <c:pt idx="20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75.3</c:v>
                </c:pt>
                <c:pt idx="1">
                  <c:v>74.400000000000006</c:v>
                </c:pt>
                <c:pt idx="2">
                  <c:v>0</c:v>
                </c:pt>
                <c:pt idx="3">
                  <c:v>100</c:v>
                </c:pt>
                <c:pt idx="4">
                  <c:v>73</c:v>
                </c:pt>
                <c:pt idx="5">
                  <c:v>87.5</c:v>
                </c:pt>
                <c:pt idx="6">
                  <c:v>68.8</c:v>
                </c:pt>
                <c:pt idx="7">
                  <c:v>49.8</c:v>
                </c:pt>
                <c:pt idx="8">
                  <c:v>46.2</c:v>
                </c:pt>
                <c:pt idx="9">
                  <c:v>72.900000000000006</c:v>
                </c:pt>
                <c:pt idx="10">
                  <c:v>98.3</c:v>
                </c:pt>
                <c:pt idx="11">
                  <c:v>99.3</c:v>
                </c:pt>
                <c:pt idx="12">
                  <c:v>68.400000000000006</c:v>
                </c:pt>
                <c:pt idx="13">
                  <c:v>47.7</c:v>
                </c:pt>
                <c:pt idx="14">
                  <c:v>81.8</c:v>
                </c:pt>
                <c:pt idx="15">
                  <c:v>72.599999999999994</c:v>
                </c:pt>
                <c:pt idx="16">
                  <c:v>67.7</c:v>
                </c:pt>
                <c:pt idx="17">
                  <c:v>13.4</c:v>
                </c:pt>
                <c:pt idx="18">
                  <c:v>63</c:v>
                </c:pt>
                <c:pt idx="19">
                  <c:v>66.400000000000006</c:v>
                </c:pt>
                <c:pt idx="20">
                  <c:v>85.8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336960"/>
        <c:axId val="99338496"/>
      </c:lineChart>
      <c:catAx>
        <c:axId val="99336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99338496"/>
        <c:crosses val="autoZero"/>
        <c:auto val="1"/>
        <c:lblAlgn val="ctr"/>
        <c:lblOffset val="100"/>
        <c:noMultiLvlLbl val="1"/>
      </c:catAx>
      <c:valAx>
        <c:axId val="993384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9336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77777777777779"/>
          <c:y val="6.7299219417020634E-2"/>
          <c:w val="0.33796296296296297"/>
          <c:h val="0.93270078058297934"/>
        </c:manualLayout>
      </c:layout>
      <c:overlay val="0"/>
      <c:txPr>
        <a:bodyPr/>
        <a:lstStyle/>
        <a:p>
          <a:pPr>
            <a:defRPr sz="800" spc="-100" baseline="700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cat>
            <c:strRef>
              <c:f>Лист1!$A$2:$A$17</c:f>
              <c:strCache>
                <c:ptCount val="16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Дотации на сбалансированность</c:v>
                </c:pt>
                <c:pt idx="2">
                  <c:v>Прочие дотации бюджетам поселений</c:v>
                </c:pt>
                <c:pt idx="3">
                  <c:v>Субвенции бюджетам поселений на государственную регистрацию актов гражданского состояния</c:v>
                </c:pt>
                <c:pt idx="4">
                  <c:v>Субвенции бюджетам поселений на осуществление первичного воинского учета на территориях, где отсутствуют военные комиссариаты</c:v>
                </c:pt>
                <c:pt idx="5">
                  <c:v>Программа "Модернизация и реформирование жилищно-коммунального комплекс ХМАО-Югры на 2011-2013 годы и на период до 2015 года"</c:v>
                </c:pt>
                <c:pt idx="6">
                  <c:v>Программа "Содействие занятости населения"</c:v>
                </c:pt>
                <c:pt idx="7">
                  <c:v>Организация поездки детского объединения «Исторический клуб» и спортивного мероприятия  «Лыжня Андрея» (Наказы избирателей)</c:v>
                </c:pt>
                <c:pt idx="8">
                  <c:v>Целевая программа "Каникулы 2012-2015гг." Организация деятельности трудовых отрядов на территории сп.Саранпауль</c:v>
                </c:pt>
                <c:pt idx="9">
                  <c:v>Целевая программа "Наш дом". Ремонт дворовых территорий, проездов к дворовым территориям многоквартирных домов</c:v>
                </c:pt>
                <c:pt idx="10">
                  <c:v>Программп «Культура Югры» </c:v>
                </c:pt>
                <c:pt idx="11">
                  <c:v>Целевая программа "Развитие культурно-исторических традиций в Березовском районе" Обустройство парков и детских площадок в п.Сосьва</c:v>
                </c:pt>
                <c:pt idx="12">
                  <c:v>Изготовление буклетов по спортивному проекту «Лыжня Андрея»  и приобретение мебели, оргтехники для МКУ "КДЦ"</c:v>
                </c:pt>
                <c:pt idx="13">
                  <c:v>Программа "Модернизация и реформирование жилищно-коммунального комплекс ХМАО-Югры на 2011-2013 годы и на период до 2015 года" Подготовка МУП ЖКХ Саранпаульский к ОЗП 2013-2014гг. </c:v>
                </c:pt>
                <c:pt idx="14">
                  <c:v>Реализация проекта «Время поющий стрел», создание экспозиции музея,  установка памятника П.Е.Шешкина и обустройство сцены клуба </c:v>
                </c:pt>
                <c:pt idx="15">
                  <c:v>Целевая программа «Противодействия злоупотреблению наркотиками и их незаконному обороту в Березовском районе на 2013-2017 годы» 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34261.300000000003</c:v>
                </c:pt>
                <c:pt idx="1">
                  <c:v>6861.2</c:v>
                </c:pt>
                <c:pt idx="2">
                  <c:v>12034.3</c:v>
                </c:pt>
                <c:pt idx="3">
                  <c:v>100.5</c:v>
                </c:pt>
                <c:pt idx="4">
                  <c:v>540</c:v>
                </c:pt>
                <c:pt idx="5">
                  <c:v>10300</c:v>
                </c:pt>
                <c:pt idx="6">
                  <c:v>2154.9</c:v>
                </c:pt>
                <c:pt idx="7">
                  <c:v>595</c:v>
                </c:pt>
                <c:pt idx="8">
                  <c:v>643.9</c:v>
                </c:pt>
                <c:pt idx="9">
                  <c:v>555.29999999999995</c:v>
                </c:pt>
                <c:pt idx="10">
                  <c:v>184.5</c:v>
                </c:pt>
                <c:pt idx="11">
                  <c:v>300</c:v>
                </c:pt>
                <c:pt idx="12">
                  <c:v>298</c:v>
                </c:pt>
                <c:pt idx="13">
                  <c:v>4726</c:v>
                </c:pt>
                <c:pt idx="14">
                  <c:v>1445.3</c:v>
                </c:pt>
                <c:pt idx="15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10192896"/>
        <c:axId val="110191360"/>
        <c:axId val="0"/>
      </c:bar3DChart>
      <c:valAx>
        <c:axId val="110191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10192896"/>
        <c:crosses val="autoZero"/>
        <c:crossBetween val="between"/>
      </c:valAx>
      <c:catAx>
        <c:axId val="110192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spc="-100" baseline="0"/>
            </a:pPr>
            <a:endParaRPr lang="ru-RU"/>
          </a:p>
        </c:txPr>
        <c:crossAx val="110191360"/>
        <c:crosses val="autoZero"/>
        <c:auto val="1"/>
        <c:lblAlgn val="ctr"/>
        <c:lblOffset val="100"/>
        <c:noMultiLvlLbl val="1"/>
      </c:catAx>
    </c:plotArea>
    <c:legend>
      <c:legendPos val="r"/>
      <c:layout>
        <c:manualLayout>
          <c:xMode val="edge"/>
          <c:yMode val="edge"/>
          <c:x val="0.65277777777777779"/>
          <c:y val="1.7905143702046107E-2"/>
          <c:w val="0.33796296296296297"/>
          <c:h val="0.9820948562979539"/>
        </c:manualLayout>
      </c:layout>
      <c:overlay val="0"/>
      <c:txPr>
        <a:bodyPr/>
        <a:lstStyle/>
        <a:p>
          <a:pPr>
            <a:defRPr sz="800" spc="-100" baseline="540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Бюджет для граждан </a:t>
            </a:r>
            <a:br>
              <a:rPr lang="ru-RU" dirty="0" smtClean="0"/>
            </a:br>
            <a:r>
              <a:rPr lang="ru-RU" dirty="0" smtClean="0"/>
              <a:t>сельского поселения </a:t>
            </a:r>
            <a:br>
              <a:rPr lang="ru-RU" dirty="0" smtClean="0"/>
            </a:br>
            <a:r>
              <a:rPr lang="ru-RU" dirty="0" smtClean="0"/>
              <a:t>Саранпауль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Исполнение бюджета по итогам </a:t>
            </a:r>
            <a:r>
              <a:rPr lang="ru-RU" dirty="0" smtClean="0"/>
              <a:t>9 месяцев </a:t>
            </a:r>
            <a:r>
              <a:rPr lang="ru-RU" dirty="0" smtClean="0"/>
              <a:t>2013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бюджета сельского поселения Саранпауль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143116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сумме 83 053,40 тыс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84 090,54 тыс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 руб.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1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037,14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050222"/>
              </p:ext>
            </p:extLst>
          </p:nvPr>
        </p:nvGraphicFramePr>
        <p:xfrm>
          <a:off x="179512" y="1700808"/>
          <a:ext cx="878497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Доходы бюджета сельского поселения Саранпауль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82227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Исполнение доходов бюджета сельского поселения Саранпауль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501773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бюджета сельского поселения Саранпауль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751954"/>
              </p:ext>
            </p:extLst>
          </p:nvPr>
        </p:nvGraphicFramePr>
        <p:xfrm>
          <a:off x="457200" y="1196752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Исполнение расходов бюджета сельского поселения Саранпауль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03328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Объем межбюджетных трансфертов передаваемых из бюджетов других уровней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388</TotalTime>
  <Words>81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42</cp:revision>
  <dcterms:modified xsi:type="dcterms:W3CDTF">2014-01-18T06:58:00Z</dcterms:modified>
</cp:coreProperties>
</file>